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9" r:id="rId2"/>
    <p:sldId id="256" r:id="rId3"/>
    <p:sldId id="257" r:id="rId4"/>
    <p:sldId id="258" r:id="rId5"/>
    <p:sldId id="259" r:id="rId6"/>
    <p:sldId id="263" r:id="rId7"/>
    <p:sldId id="264" r:id="rId8"/>
    <p:sldId id="260" r:id="rId9"/>
    <p:sldId id="261" r:id="rId10"/>
    <p:sldId id="262"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1520" autoAdjust="0"/>
  </p:normalViewPr>
  <p:slideViewPr>
    <p:cSldViewPr snapToGrid="0">
      <p:cViewPr varScale="1">
        <p:scale>
          <a:sx n="63" d="100"/>
          <a:sy n="63" d="100"/>
        </p:scale>
        <p:origin x="360"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2CE64-D687-417F-A5ED-49F51FDCEA6F}" type="datetimeFigureOut">
              <a:rPr lang="de-DE" smtClean="0"/>
              <a:t>03.12.2020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467FE-7A59-4C1D-A3D5-B12EFA62599C}" type="slidenum">
              <a:rPr lang="de-DE" smtClean="0"/>
              <a:t>‹Nr.›</a:t>
            </a:fld>
            <a:endParaRPr lang="de-DE"/>
          </a:p>
        </p:txBody>
      </p:sp>
    </p:spTree>
    <p:extLst>
      <p:ext uri="{BB962C8B-B14F-4D97-AF65-F5344CB8AC3E}">
        <p14:creationId xmlns:p14="http://schemas.microsoft.com/office/powerpoint/2010/main" val="273799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C2467FE-7A59-4C1D-A3D5-B12EFA62599C}" type="slidenum">
              <a:rPr lang="de-DE" smtClean="0"/>
              <a:t>2</a:t>
            </a:fld>
            <a:endParaRPr lang="de-DE"/>
          </a:p>
        </p:txBody>
      </p:sp>
    </p:spTree>
    <p:extLst>
      <p:ext uri="{BB962C8B-B14F-4D97-AF65-F5344CB8AC3E}">
        <p14:creationId xmlns:p14="http://schemas.microsoft.com/office/powerpoint/2010/main" val="3569698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C2467FE-7A59-4C1D-A3D5-B12EFA62599C}" type="slidenum">
              <a:rPr lang="de-DE" smtClean="0"/>
              <a:t>3</a:t>
            </a:fld>
            <a:endParaRPr lang="de-DE"/>
          </a:p>
        </p:txBody>
      </p:sp>
    </p:spTree>
    <p:extLst>
      <p:ext uri="{BB962C8B-B14F-4D97-AF65-F5344CB8AC3E}">
        <p14:creationId xmlns:p14="http://schemas.microsoft.com/office/powerpoint/2010/main" val="3819734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C2467FE-7A59-4C1D-A3D5-B12EFA62599C}" type="slidenum">
              <a:rPr lang="de-DE" smtClean="0"/>
              <a:t>4</a:t>
            </a:fld>
            <a:endParaRPr lang="de-DE"/>
          </a:p>
        </p:txBody>
      </p:sp>
    </p:spTree>
    <p:extLst>
      <p:ext uri="{BB962C8B-B14F-4D97-AF65-F5344CB8AC3E}">
        <p14:creationId xmlns:p14="http://schemas.microsoft.com/office/powerpoint/2010/main" val="211990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C2467FE-7A59-4C1D-A3D5-B12EFA62599C}" type="slidenum">
              <a:rPr lang="de-DE" smtClean="0"/>
              <a:t>5</a:t>
            </a:fld>
            <a:endParaRPr lang="de-DE"/>
          </a:p>
        </p:txBody>
      </p:sp>
    </p:spTree>
    <p:extLst>
      <p:ext uri="{BB962C8B-B14F-4D97-AF65-F5344CB8AC3E}">
        <p14:creationId xmlns:p14="http://schemas.microsoft.com/office/powerpoint/2010/main" val="3047451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C2467FE-7A59-4C1D-A3D5-B12EFA62599C}" type="slidenum">
              <a:rPr lang="de-DE" smtClean="0"/>
              <a:t>6</a:t>
            </a:fld>
            <a:endParaRPr lang="de-DE"/>
          </a:p>
        </p:txBody>
      </p:sp>
    </p:spTree>
    <p:extLst>
      <p:ext uri="{BB962C8B-B14F-4D97-AF65-F5344CB8AC3E}">
        <p14:creationId xmlns:p14="http://schemas.microsoft.com/office/powerpoint/2010/main" val="3132916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C2467FE-7A59-4C1D-A3D5-B12EFA62599C}" type="slidenum">
              <a:rPr lang="de-DE" smtClean="0"/>
              <a:t>7</a:t>
            </a:fld>
            <a:endParaRPr lang="de-DE"/>
          </a:p>
        </p:txBody>
      </p:sp>
    </p:spTree>
    <p:extLst>
      <p:ext uri="{BB962C8B-B14F-4D97-AF65-F5344CB8AC3E}">
        <p14:creationId xmlns:p14="http://schemas.microsoft.com/office/powerpoint/2010/main" val="1352379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E6D86F94-B5F2-432D-86FA-D520A6882AC0}" type="datetimeFigureOut">
              <a:rPr lang="de-DE" smtClean="0"/>
              <a:t>03.12.2020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EE4E4D2-0A32-4493-A95D-9D62AD90C88E}" type="slidenum">
              <a:rPr lang="de-DE" smtClean="0"/>
              <a:t>‹Nr.›</a:t>
            </a:fld>
            <a:endParaRPr lang="de-DE" dirty="0"/>
          </a:p>
        </p:txBody>
      </p:sp>
    </p:spTree>
    <p:extLst>
      <p:ext uri="{BB962C8B-B14F-4D97-AF65-F5344CB8AC3E}">
        <p14:creationId xmlns:p14="http://schemas.microsoft.com/office/powerpoint/2010/main" val="4088623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6D86F94-B5F2-432D-86FA-D520A6882AC0}" type="datetimeFigureOut">
              <a:rPr lang="de-DE" smtClean="0"/>
              <a:t>03.12.2020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EE4E4D2-0A32-4493-A95D-9D62AD90C88E}" type="slidenum">
              <a:rPr lang="de-DE" smtClean="0"/>
              <a:t>‹Nr.›</a:t>
            </a:fld>
            <a:endParaRPr lang="de-DE" dirty="0"/>
          </a:p>
        </p:txBody>
      </p:sp>
    </p:spTree>
    <p:extLst>
      <p:ext uri="{BB962C8B-B14F-4D97-AF65-F5344CB8AC3E}">
        <p14:creationId xmlns:p14="http://schemas.microsoft.com/office/powerpoint/2010/main" val="3371964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6D86F94-B5F2-432D-86FA-D520A6882AC0}" type="datetimeFigureOut">
              <a:rPr lang="de-DE" smtClean="0"/>
              <a:t>03.12.2020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EE4E4D2-0A32-4493-A95D-9D62AD90C88E}" type="slidenum">
              <a:rPr lang="de-DE" smtClean="0"/>
              <a:t>‹Nr.›</a:t>
            </a:fld>
            <a:endParaRPr lang="de-DE" dirty="0"/>
          </a:p>
        </p:txBody>
      </p:sp>
    </p:spTree>
    <p:extLst>
      <p:ext uri="{BB962C8B-B14F-4D97-AF65-F5344CB8AC3E}">
        <p14:creationId xmlns:p14="http://schemas.microsoft.com/office/powerpoint/2010/main" val="1745062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6D86F94-B5F2-432D-86FA-D520A6882AC0}" type="datetimeFigureOut">
              <a:rPr lang="de-DE" smtClean="0"/>
              <a:t>03.12.2020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EE4E4D2-0A32-4493-A95D-9D62AD90C88E}" type="slidenum">
              <a:rPr lang="de-DE" smtClean="0"/>
              <a:t>‹Nr.›</a:t>
            </a:fld>
            <a:endParaRPr lang="de-DE" dirty="0"/>
          </a:p>
        </p:txBody>
      </p:sp>
    </p:spTree>
    <p:extLst>
      <p:ext uri="{BB962C8B-B14F-4D97-AF65-F5344CB8AC3E}">
        <p14:creationId xmlns:p14="http://schemas.microsoft.com/office/powerpoint/2010/main" val="998429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E6D86F94-B5F2-432D-86FA-D520A6882AC0}" type="datetimeFigureOut">
              <a:rPr lang="de-DE" smtClean="0"/>
              <a:t>03.12.2020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EE4E4D2-0A32-4493-A95D-9D62AD90C88E}" type="slidenum">
              <a:rPr lang="de-DE" smtClean="0"/>
              <a:t>‹Nr.›</a:t>
            </a:fld>
            <a:endParaRPr lang="de-DE" dirty="0"/>
          </a:p>
        </p:txBody>
      </p:sp>
    </p:spTree>
    <p:extLst>
      <p:ext uri="{BB962C8B-B14F-4D97-AF65-F5344CB8AC3E}">
        <p14:creationId xmlns:p14="http://schemas.microsoft.com/office/powerpoint/2010/main" val="3998759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E6D86F94-B5F2-432D-86FA-D520A6882AC0}" type="datetimeFigureOut">
              <a:rPr lang="de-DE" smtClean="0"/>
              <a:t>03.12.2020</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9EE4E4D2-0A32-4493-A95D-9D62AD90C88E}" type="slidenum">
              <a:rPr lang="de-DE" smtClean="0"/>
              <a:t>‹Nr.›</a:t>
            </a:fld>
            <a:endParaRPr lang="de-DE" dirty="0"/>
          </a:p>
        </p:txBody>
      </p:sp>
    </p:spTree>
    <p:extLst>
      <p:ext uri="{BB962C8B-B14F-4D97-AF65-F5344CB8AC3E}">
        <p14:creationId xmlns:p14="http://schemas.microsoft.com/office/powerpoint/2010/main" val="230987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E6D86F94-B5F2-432D-86FA-D520A6882AC0}" type="datetimeFigureOut">
              <a:rPr lang="de-DE" smtClean="0"/>
              <a:t>03.12.2020</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9EE4E4D2-0A32-4493-A95D-9D62AD90C88E}" type="slidenum">
              <a:rPr lang="de-DE" smtClean="0"/>
              <a:t>‹Nr.›</a:t>
            </a:fld>
            <a:endParaRPr lang="de-DE" dirty="0"/>
          </a:p>
        </p:txBody>
      </p:sp>
    </p:spTree>
    <p:extLst>
      <p:ext uri="{BB962C8B-B14F-4D97-AF65-F5344CB8AC3E}">
        <p14:creationId xmlns:p14="http://schemas.microsoft.com/office/powerpoint/2010/main" val="4088977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E6D86F94-B5F2-432D-86FA-D520A6882AC0}" type="datetimeFigureOut">
              <a:rPr lang="de-DE" smtClean="0"/>
              <a:t>03.12.2020</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9EE4E4D2-0A32-4493-A95D-9D62AD90C88E}" type="slidenum">
              <a:rPr lang="de-DE" smtClean="0"/>
              <a:t>‹Nr.›</a:t>
            </a:fld>
            <a:endParaRPr lang="de-DE" dirty="0"/>
          </a:p>
        </p:txBody>
      </p:sp>
    </p:spTree>
    <p:extLst>
      <p:ext uri="{BB962C8B-B14F-4D97-AF65-F5344CB8AC3E}">
        <p14:creationId xmlns:p14="http://schemas.microsoft.com/office/powerpoint/2010/main" val="311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6D86F94-B5F2-432D-86FA-D520A6882AC0}" type="datetimeFigureOut">
              <a:rPr lang="de-DE" smtClean="0"/>
              <a:t>03.12.2020</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9EE4E4D2-0A32-4493-A95D-9D62AD90C88E}" type="slidenum">
              <a:rPr lang="de-DE" smtClean="0"/>
              <a:t>‹Nr.›</a:t>
            </a:fld>
            <a:endParaRPr lang="de-DE" dirty="0"/>
          </a:p>
        </p:txBody>
      </p:sp>
    </p:spTree>
    <p:extLst>
      <p:ext uri="{BB962C8B-B14F-4D97-AF65-F5344CB8AC3E}">
        <p14:creationId xmlns:p14="http://schemas.microsoft.com/office/powerpoint/2010/main" val="251932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E6D86F94-B5F2-432D-86FA-D520A6882AC0}" type="datetimeFigureOut">
              <a:rPr lang="de-DE" smtClean="0"/>
              <a:t>03.12.2020</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9EE4E4D2-0A32-4493-A95D-9D62AD90C88E}" type="slidenum">
              <a:rPr lang="de-DE" smtClean="0"/>
              <a:t>‹Nr.›</a:t>
            </a:fld>
            <a:endParaRPr lang="de-DE" dirty="0"/>
          </a:p>
        </p:txBody>
      </p:sp>
    </p:spTree>
    <p:extLst>
      <p:ext uri="{BB962C8B-B14F-4D97-AF65-F5344CB8AC3E}">
        <p14:creationId xmlns:p14="http://schemas.microsoft.com/office/powerpoint/2010/main" val="123871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E6D86F94-B5F2-432D-86FA-D520A6882AC0}" type="datetimeFigureOut">
              <a:rPr lang="de-DE" smtClean="0"/>
              <a:t>03.12.2020</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9EE4E4D2-0A32-4493-A95D-9D62AD90C88E}" type="slidenum">
              <a:rPr lang="de-DE" smtClean="0"/>
              <a:t>‹Nr.›</a:t>
            </a:fld>
            <a:endParaRPr lang="de-DE" dirty="0"/>
          </a:p>
        </p:txBody>
      </p:sp>
    </p:spTree>
    <p:extLst>
      <p:ext uri="{BB962C8B-B14F-4D97-AF65-F5344CB8AC3E}">
        <p14:creationId xmlns:p14="http://schemas.microsoft.com/office/powerpoint/2010/main" val="243026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86F94-B5F2-432D-86FA-D520A6882AC0}" type="datetimeFigureOut">
              <a:rPr lang="de-DE" smtClean="0"/>
              <a:t>03.12.2020</a:t>
            </a:fld>
            <a:endParaRPr lang="de-DE"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4E4D2-0A32-4493-A95D-9D62AD90C88E}" type="slidenum">
              <a:rPr lang="de-DE" smtClean="0"/>
              <a:t>‹Nr.›</a:t>
            </a:fld>
            <a:endParaRPr lang="de-DE" dirty="0"/>
          </a:p>
        </p:txBody>
      </p:sp>
    </p:spTree>
    <p:extLst>
      <p:ext uri="{BB962C8B-B14F-4D97-AF65-F5344CB8AC3E}">
        <p14:creationId xmlns:p14="http://schemas.microsoft.com/office/powerpoint/2010/main" val="206677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mailto:info@rowa-melle.de"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94330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25298" cy="1688119"/>
          </a:xfrm>
        </p:spPr>
        <p:txBody>
          <a:bodyPr>
            <a:normAutofit fontScale="90000"/>
          </a:bodyPr>
          <a:lstStyle/>
          <a:p>
            <a:pPr algn="ctr"/>
            <a:r>
              <a:rPr lang="de-DE" sz="2700" b="1" dirty="0"/>
              <a:t>Extra Wasserfilter um auch Brunnenwasser nutzen zu können sowie eine Druckfühler wurden verbaut. Dieser misst den Wasserdruck, ohne Druck, lassen sich Brühkessel und </a:t>
            </a:r>
            <a:r>
              <a:rPr lang="de-DE" sz="2700" b="1" dirty="0" smtClean="0"/>
              <a:t>Durchlauferhitzer</a:t>
            </a:r>
            <a:r>
              <a:rPr lang="de-DE" sz="2700" b="1" dirty="0" smtClean="0"/>
              <a:t> </a:t>
            </a:r>
            <a:r>
              <a:rPr lang="de-DE" sz="2700" b="1" dirty="0"/>
              <a:t>nicht einschalten und man verhindert so, dass die Maschinen beim vermeintlichen „trocken Laufen“ einen Defekt erleiden</a:t>
            </a:r>
            <a:r>
              <a:rPr lang="de-DE" sz="2700" b="1" dirty="0" smtClean="0"/>
              <a:t>.</a:t>
            </a:r>
            <a:br>
              <a:rPr lang="de-DE" sz="2700" b="1" dirty="0" smtClean="0"/>
            </a:br>
            <a:r>
              <a:rPr lang="de-DE" sz="2700" b="1" dirty="0" smtClean="0"/>
              <a:t>Das </a:t>
            </a:r>
            <a:r>
              <a:rPr lang="de-DE" sz="2700" b="1" dirty="0"/>
              <a:t>Geflügelschlachtmobil benötigt 2 </a:t>
            </a:r>
            <a:r>
              <a:rPr lang="de-DE" sz="2700" b="1" dirty="0" smtClean="0"/>
              <a:t>Kraftstromanschlüsse.</a:t>
            </a:r>
            <a:endParaRPr lang="de-DE" sz="2700" b="1" dirty="0"/>
          </a:p>
        </p:txBody>
      </p:sp>
      <p:pic>
        <p:nvPicPr>
          <p:cNvPr id="5" name="Inhaltsplatzhalt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 y="2104505"/>
            <a:ext cx="5544591" cy="4753494"/>
          </a:xfrm>
        </p:spPr>
      </p:pic>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44589" y="2104505"/>
            <a:ext cx="6647412" cy="4753494"/>
          </a:xfrm>
        </p:spPr>
      </p:pic>
    </p:spTree>
    <p:extLst>
      <p:ext uri="{BB962C8B-B14F-4D97-AF65-F5344CB8AC3E}">
        <p14:creationId xmlns:p14="http://schemas.microsoft.com/office/powerpoint/2010/main" val="3768194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3508" y="232756"/>
            <a:ext cx="10583487" cy="1649125"/>
          </a:xfrm>
        </p:spPr>
        <p:txBody>
          <a:bodyPr>
            <a:normAutofit fontScale="90000"/>
          </a:bodyPr>
          <a:lstStyle/>
          <a:p>
            <a:pPr algn="ctr"/>
            <a:r>
              <a:rPr lang="de-DE" sz="2700" b="1" dirty="0" smtClean="0"/>
              <a:t>Alle </a:t>
            </a:r>
            <a:r>
              <a:rPr lang="de-DE" sz="2700" b="1" dirty="0"/>
              <a:t>verbauten elektrischen Geräte sind einzeln abgesichert und haben die Schutzklasse IP 67.</a:t>
            </a:r>
            <a:br>
              <a:rPr lang="de-DE" sz="2700" b="1" dirty="0"/>
            </a:br>
            <a:r>
              <a:rPr lang="de-DE" sz="2700" b="1" dirty="0" smtClean="0"/>
              <a:t>Auf </a:t>
            </a:r>
            <a:r>
              <a:rPr lang="de-DE" sz="2700" b="1" dirty="0"/>
              <a:t>beiden Arbeitsbereichen wurden noch extra 2 x 240 Volt Steckdosen verbaut, diesen sind zur freien Verfügung für den Betreiber.</a:t>
            </a:r>
            <a:r>
              <a:rPr lang="de-DE" dirty="0"/>
              <a:t/>
            </a:r>
            <a:br>
              <a:rPr lang="de-DE" dirty="0"/>
            </a:br>
            <a:endParaRPr lang="de-DE" sz="2400" dirty="0"/>
          </a:p>
        </p:txBody>
      </p:sp>
      <p:pic>
        <p:nvPicPr>
          <p:cNvPr id="5" name="Inhaltsplatzhalt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415410"/>
            <a:ext cx="6043353" cy="4442590"/>
          </a:xfrm>
        </p:spPr>
      </p:pic>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43353" y="2415410"/>
            <a:ext cx="6148647" cy="4442590"/>
          </a:xfrm>
        </p:spPr>
      </p:pic>
    </p:spTree>
    <p:extLst>
      <p:ext uri="{BB962C8B-B14F-4D97-AF65-F5344CB8AC3E}">
        <p14:creationId xmlns:p14="http://schemas.microsoft.com/office/powerpoint/2010/main" val="2092795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117" y="1255221"/>
            <a:ext cx="10403378" cy="709787"/>
          </a:xfrm>
        </p:spPr>
        <p:txBody>
          <a:bodyPr>
            <a:normAutofit fontScale="90000"/>
          </a:bodyPr>
          <a:lstStyle/>
          <a:p>
            <a:pPr algn="ctr"/>
            <a:r>
              <a:rPr lang="de-DE" sz="2700" b="1" dirty="0"/>
              <a:t>Dachfenster mit einer Dauerbelüftung wurden eingebaut, dies lassen sich auch noch </a:t>
            </a:r>
            <a:r>
              <a:rPr lang="de-DE" sz="2700" b="1" dirty="0" smtClean="0"/>
              <a:t/>
            </a:r>
            <a:br>
              <a:rPr lang="de-DE" sz="2700" b="1" dirty="0" smtClean="0"/>
            </a:br>
            <a:r>
              <a:rPr lang="de-DE" sz="2700" b="1" dirty="0" smtClean="0"/>
              <a:t>3 extra </a:t>
            </a:r>
            <a:r>
              <a:rPr lang="de-DE" sz="2700" b="1" dirty="0"/>
              <a:t>aufstellen, außerdem wurde ein Fliegengitter verbaut</a:t>
            </a:r>
            <a:r>
              <a:rPr lang="de-DE" sz="2700" b="1" dirty="0" smtClean="0"/>
              <a:t>.</a:t>
            </a:r>
            <a:br>
              <a:rPr lang="de-DE" sz="2700" b="1" dirty="0" smtClean="0"/>
            </a:br>
            <a:r>
              <a:rPr lang="de-DE" sz="2700" b="1" dirty="0"/>
              <a:t>3 geruchsverschließbare Bodenabläufe sorgen dafür, dass das Abwasser schnelle und einfach ablaufen kann</a:t>
            </a:r>
            <a:r>
              <a:rPr lang="de-DE" dirty="0"/>
              <a:t>.</a:t>
            </a:r>
            <a:br>
              <a:rPr lang="de-DE" dirty="0"/>
            </a:br>
            <a:r>
              <a:rPr lang="de-DE" dirty="0"/>
              <a:t/>
            </a:r>
            <a:br>
              <a:rPr lang="de-DE" dirty="0"/>
            </a:br>
            <a:endParaRPr lang="de-DE" sz="2400" dirty="0"/>
          </a:p>
        </p:txBody>
      </p:sp>
      <p:pic>
        <p:nvPicPr>
          <p:cNvPr id="5" name="Inhaltsplatzhalt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506850"/>
            <a:ext cx="6084917" cy="4351150"/>
          </a:xfrm>
        </p:spPr>
      </p:pic>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84917" y="2506850"/>
            <a:ext cx="6107084" cy="4351150"/>
          </a:xfrm>
        </p:spPr>
      </p:pic>
    </p:spTree>
    <p:extLst>
      <p:ext uri="{BB962C8B-B14F-4D97-AF65-F5344CB8AC3E}">
        <p14:creationId xmlns:p14="http://schemas.microsoft.com/office/powerpoint/2010/main" val="4291589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3386" y="514755"/>
            <a:ext cx="10515600" cy="1325563"/>
          </a:xfrm>
        </p:spPr>
        <p:txBody>
          <a:bodyPr>
            <a:normAutofit fontScale="90000"/>
          </a:bodyPr>
          <a:lstStyle/>
          <a:p>
            <a:pPr algn="ctr"/>
            <a:r>
              <a:rPr lang="de-DE" sz="2700" b="1" dirty="0" smtClean="0"/>
              <a:t>Ein </a:t>
            </a:r>
            <a:r>
              <a:rPr lang="de-DE" sz="2700" b="1" dirty="0"/>
              <a:t>13 kW starker Wasserheizer (Boiler) sorgt für Temperatur an den berührungslosen Handwaschbecken.</a:t>
            </a:r>
            <a:r>
              <a:rPr lang="de-DE" b="1" dirty="0"/>
              <a:t/>
            </a:r>
            <a:br>
              <a:rPr lang="de-DE" b="1" dirty="0"/>
            </a:br>
            <a:r>
              <a:rPr lang="de-DE" sz="2700" b="1" dirty="0" smtClean="0"/>
              <a:t>Lebensmittelwasserschläuche </a:t>
            </a:r>
            <a:r>
              <a:rPr lang="de-DE" sz="2700" b="1" dirty="0"/>
              <a:t>befinden sich in beiden Schlachtabteilen. Jeder der beiden 3m langen Schläuche hat auch eine Sprühdüse verbaut. Damit lässt sich das Geflügelschlachtmobil schnell und effizient reinigen.</a:t>
            </a:r>
          </a:p>
        </p:txBody>
      </p:sp>
      <p:pic>
        <p:nvPicPr>
          <p:cNvPr id="5" name="Inhaltsplatzhalt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2533303"/>
            <a:ext cx="6363045" cy="4324697"/>
          </a:xfrm>
        </p:spPr>
      </p:pic>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63044" y="2533302"/>
            <a:ext cx="5828956" cy="4324697"/>
          </a:xfrm>
        </p:spPr>
      </p:pic>
    </p:spTree>
    <p:extLst>
      <p:ext uri="{BB962C8B-B14F-4D97-AF65-F5344CB8AC3E}">
        <p14:creationId xmlns:p14="http://schemas.microsoft.com/office/powerpoint/2010/main" val="1060497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588366"/>
          </a:xfrm>
        </p:spPr>
        <p:txBody>
          <a:bodyPr>
            <a:normAutofit/>
          </a:bodyPr>
          <a:lstStyle/>
          <a:p>
            <a:pPr algn="ctr"/>
            <a:r>
              <a:rPr lang="de-DE" sz="2700" b="1" dirty="0"/>
              <a:t>D</a:t>
            </a:r>
            <a:r>
              <a:rPr lang="de-DE" sz="2700" b="1" dirty="0" smtClean="0"/>
              <a:t>ie </a:t>
            </a:r>
            <a:r>
              <a:rPr lang="de-DE" sz="2700" b="1" dirty="0"/>
              <a:t>Edelstahl-Waschtische (für jeden Schlachtbereich ein eigenes) </a:t>
            </a:r>
            <a:r>
              <a:rPr lang="de-DE" sz="2700" b="1" dirty="0" smtClean="0"/>
              <a:t>mit</a:t>
            </a:r>
            <a:r>
              <a:rPr lang="de-DE" sz="2700" b="1" dirty="0" smtClean="0"/>
              <a:t> Seifen- und Desinfektionsspender, </a:t>
            </a:r>
            <a:r>
              <a:rPr lang="de-DE" sz="2700" b="1" dirty="0"/>
              <a:t>sowie einen integrierten Papiermülleimer.</a:t>
            </a:r>
            <a:r>
              <a:rPr lang="de-DE" dirty="0"/>
              <a:t/>
            </a:r>
            <a:br>
              <a:rPr lang="de-DE" dirty="0"/>
            </a:br>
            <a:r>
              <a:rPr lang="de-DE" sz="2700" b="1" dirty="0"/>
              <a:t>4 große LED-Wannenleuchten sorgen für richtig Licht im Inneren, die Lampen haben selbstverständlich einen Splitterschutz.</a:t>
            </a:r>
          </a:p>
        </p:txBody>
      </p:sp>
      <p:pic>
        <p:nvPicPr>
          <p:cNvPr id="5" name="Inhaltsplatzhalt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45650" y="2370152"/>
            <a:ext cx="4725510" cy="4487848"/>
          </a:xfrm>
        </p:spPr>
      </p:pic>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79149" y="2370152"/>
            <a:ext cx="6212851" cy="4487848"/>
          </a:xfrm>
        </p:spPr>
      </p:pic>
    </p:spTree>
    <p:extLst>
      <p:ext uri="{BB962C8B-B14F-4D97-AF65-F5344CB8AC3E}">
        <p14:creationId xmlns:p14="http://schemas.microsoft.com/office/powerpoint/2010/main" val="341872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2055" y="697634"/>
            <a:ext cx="10515600" cy="1325563"/>
          </a:xfrm>
        </p:spPr>
        <p:txBody>
          <a:bodyPr>
            <a:normAutofit fontScale="90000"/>
          </a:bodyPr>
          <a:lstStyle/>
          <a:p>
            <a:pPr algn="ctr"/>
            <a:r>
              <a:rPr lang="de-DE" sz="2400" b="1" dirty="0"/>
              <a:t>Das Betäubungsgerät entspricht den gesetzlichen Vorschriften, </a:t>
            </a:r>
            <a:r>
              <a:rPr lang="de-DE" sz="2400" b="1" dirty="0" err="1" smtClean="0"/>
              <a:t>diesesModel</a:t>
            </a:r>
            <a:r>
              <a:rPr lang="de-DE" sz="2400" b="1" smtClean="0"/>
              <a:t> </a:t>
            </a:r>
            <a:r>
              <a:rPr lang="de-DE" sz="2400" b="1" dirty="0"/>
              <a:t>hat eine Speicherkarte im Einsatz, ohne diese kann nicht betäubt werden. Hier wird das Betäuben aufgezeichnet</a:t>
            </a:r>
            <a:r>
              <a:rPr lang="de-DE" sz="2400" b="1" dirty="0" smtClean="0"/>
              <a:t>.</a:t>
            </a:r>
            <a:br>
              <a:rPr lang="de-DE" sz="2400" b="1" dirty="0" smtClean="0"/>
            </a:br>
            <a:r>
              <a:rPr lang="de-DE" sz="2700" b="1" dirty="0"/>
              <a:t>Das Schlachtrondel ist drehbar und die Trichter können ausgewechselt werden.</a:t>
            </a:r>
            <a:br>
              <a:rPr lang="de-DE" sz="2700" b="1" dirty="0"/>
            </a:br>
            <a:r>
              <a:rPr lang="de-DE" sz="2700" b="1" dirty="0"/>
              <a:t>Geschlachtet werden können: Hähnchen, Legehennen, leichte und schwere Gänse, Enten und auch mittelschwere Puten. Es werden drei vers. Größen von Schlachttrichtern mitgeliefert.</a:t>
            </a:r>
          </a:p>
        </p:txBody>
      </p:sp>
      <p:pic>
        <p:nvPicPr>
          <p:cNvPr id="5" name="Inhaltsplatzhalt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2055" y="2590167"/>
            <a:ext cx="5072063" cy="4267834"/>
          </a:xfrm>
        </p:spPr>
      </p:pic>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09855" y="2784763"/>
            <a:ext cx="6082146" cy="4054764"/>
          </a:xfrm>
        </p:spPr>
      </p:pic>
    </p:spTree>
    <p:extLst>
      <p:ext uri="{BB962C8B-B14F-4D97-AF65-F5344CB8AC3E}">
        <p14:creationId xmlns:p14="http://schemas.microsoft.com/office/powerpoint/2010/main" val="1235230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638242"/>
          </a:xfrm>
        </p:spPr>
        <p:txBody>
          <a:bodyPr>
            <a:normAutofit fontScale="90000"/>
          </a:bodyPr>
          <a:lstStyle/>
          <a:p>
            <a:pPr algn="ctr"/>
            <a:r>
              <a:rPr lang="de-DE" sz="2700" b="1" dirty="0"/>
              <a:t>Hier sehen wir den 150 Liter großen Brühkessel (6 kW) mit automatischer Wärmeregulierung, einen Heizkörperschutz, 60 Liter Wachseinsatz, dieser kann aber auch als Eisbecken verwendet werden. Das Ganze steht auf einem Untergestell. Brüh-Schöpfkelle aus V2A gehört auch dazu</a:t>
            </a:r>
            <a:r>
              <a:rPr lang="de-DE" dirty="0"/>
              <a:t>.</a:t>
            </a:r>
            <a:endParaRPr lang="de-DE" sz="2400" dirty="0"/>
          </a:p>
        </p:txBody>
      </p:sp>
      <p:pic>
        <p:nvPicPr>
          <p:cNvPr id="5" name="Inhaltsplatzhalt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489992"/>
            <a:ext cx="6118167" cy="4368007"/>
          </a:xfrm>
        </p:spPr>
      </p:pic>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18167" y="2489993"/>
            <a:ext cx="6073833" cy="4374573"/>
          </a:xfrm>
        </p:spPr>
      </p:pic>
    </p:spTree>
    <p:extLst>
      <p:ext uri="{BB962C8B-B14F-4D97-AF65-F5344CB8AC3E}">
        <p14:creationId xmlns:p14="http://schemas.microsoft.com/office/powerpoint/2010/main" val="2322385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3262" y="639445"/>
            <a:ext cx="10515600" cy="1325563"/>
          </a:xfrm>
        </p:spPr>
        <p:txBody>
          <a:bodyPr>
            <a:normAutofit fontScale="90000"/>
          </a:bodyPr>
          <a:lstStyle/>
          <a:p>
            <a:pPr algn="ctr"/>
            <a:r>
              <a:rPr lang="de-DE" sz="2700" b="1" dirty="0" smtClean="0"/>
              <a:t/>
            </a:r>
            <a:br>
              <a:rPr lang="de-DE" sz="2700" b="1" dirty="0" smtClean="0"/>
            </a:br>
            <a:r>
              <a:rPr lang="de-DE" sz="2700" b="1" dirty="0" smtClean="0"/>
              <a:t>Große </a:t>
            </a:r>
            <a:r>
              <a:rPr lang="de-DE" sz="2700" b="1" dirty="0"/>
              <a:t>Rupfmaschine mit einer extra Reihe an Rupffingern, das benötigt man bei Puten, hier wurde ein 1,5 kW Getriebemotor verbaut.</a:t>
            </a:r>
            <a:br>
              <a:rPr lang="de-DE" sz="2700" b="1" dirty="0"/>
            </a:br>
            <a:r>
              <a:rPr lang="de-DE" sz="2700" b="1" dirty="0" smtClean="0"/>
              <a:t> </a:t>
            </a:r>
            <a:r>
              <a:rPr lang="de-DE" dirty="0"/>
              <a:t/>
            </a:r>
            <a:br>
              <a:rPr lang="de-DE" dirty="0"/>
            </a:br>
            <a:endParaRPr lang="de-DE" sz="2400" dirty="0"/>
          </a:p>
        </p:txBody>
      </p:sp>
      <p:pic>
        <p:nvPicPr>
          <p:cNvPr id="5" name="Inhaltsplatzhalt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552" y="2598289"/>
            <a:ext cx="5965616" cy="4259711"/>
          </a:xfrm>
        </p:spPr>
      </p:pic>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52064" y="2598289"/>
            <a:ext cx="6239936" cy="4259711"/>
          </a:xfrm>
        </p:spPr>
      </p:pic>
    </p:spTree>
    <p:extLst>
      <p:ext uri="{BB962C8B-B14F-4D97-AF65-F5344CB8AC3E}">
        <p14:creationId xmlns:p14="http://schemas.microsoft.com/office/powerpoint/2010/main" val="89498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2400" b="1" dirty="0" smtClean="0"/>
              <a:t>Rupfmaschine</a:t>
            </a:r>
            <a:r>
              <a:rPr lang="de-DE" sz="2400" b="1" dirty="0"/>
              <a:t>, Zerlegetisch mit Durchreiche und Edelstahl Waschtisch</a:t>
            </a:r>
            <a:r>
              <a:rPr lang="de-DE" dirty="0" smtClean="0"/>
              <a:t>.</a:t>
            </a:r>
            <a:br>
              <a:rPr lang="de-DE" dirty="0" smtClean="0"/>
            </a:br>
            <a:r>
              <a:rPr lang="de-DE" sz="2400" b="1" dirty="0"/>
              <a:t>Waschtisch mit </a:t>
            </a:r>
            <a:r>
              <a:rPr lang="de-DE" sz="2400" b="1" dirty="0" smtClean="0"/>
              <a:t>Fußpedal </a:t>
            </a:r>
            <a:r>
              <a:rPr lang="de-DE" sz="2400" b="1" dirty="0"/>
              <a:t>im Einsatz.</a:t>
            </a:r>
          </a:p>
        </p:txBody>
      </p:sp>
      <p:pic>
        <p:nvPicPr>
          <p:cNvPr id="5" name="Inhaltsplatzhalt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573352"/>
            <a:ext cx="5766111" cy="4226459"/>
          </a:xfrm>
        </p:spPr>
      </p:pic>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65028" y="2573352"/>
            <a:ext cx="6426972" cy="4284648"/>
          </a:xfrm>
        </p:spPr>
      </p:pic>
    </p:spTree>
    <p:extLst>
      <p:ext uri="{BB962C8B-B14F-4D97-AF65-F5344CB8AC3E}">
        <p14:creationId xmlns:p14="http://schemas.microsoft.com/office/powerpoint/2010/main" val="3565803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771246"/>
          </a:xfrm>
        </p:spPr>
        <p:txBody>
          <a:bodyPr>
            <a:normAutofit fontScale="90000"/>
          </a:bodyPr>
          <a:lstStyle/>
          <a:p>
            <a:pPr algn="ctr"/>
            <a:r>
              <a:rPr lang="de-DE" sz="2700" b="1" dirty="0" smtClean="0"/>
              <a:t/>
            </a:r>
            <a:br>
              <a:rPr lang="de-DE" sz="2700" b="1" dirty="0" smtClean="0"/>
            </a:br>
            <a:r>
              <a:rPr lang="de-DE" sz="2700" b="1" dirty="0" smtClean="0"/>
              <a:t/>
            </a:r>
            <a:br>
              <a:rPr lang="de-DE" sz="2700" b="1" dirty="0" smtClean="0"/>
            </a:br>
            <a:r>
              <a:rPr lang="de-DE" sz="2700" b="1" dirty="0"/>
              <a:t/>
            </a:r>
            <a:br>
              <a:rPr lang="de-DE" sz="2700" b="1" dirty="0"/>
            </a:br>
            <a:r>
              <a:rPr lang="de-DE" sz="2700" b="1" dirty="0" smtClean="0"/>
              <a:t>Eine räumliche Trennung des Schwaz- und Weißbereiches mit einer Durchreiche.</a:t>
            </a:r>
            <a:br>
              <a:rPr lang="de-DE" sz="2700" b="1" dirty="0" smtClean="0"/>
            </a:br>
            <a:r>
              <a:rPr lang="de-DE" sz="2700" b="1" dirty="0" smtClean="0"/>
              <a:t>Um </a:t>
            </a:r>
            <a:r>
              <a:rPr lang="de-DE" sz="2700" b="1" dirty="0"/>
              <a:t>schnelle zwischen dem Schwarz- und Weißbereich wechseln zu können, wurde eine</a:t>
            </a:r>
            <a:br>
              <a:rPr lang="de-DE" sz="2700" b="1" dirty="0"/>
            </a:br>
            <a:r>
              <a:rPr lang="de-DE" sz="2700" b="1" dirty="0"/>
              <a:t>Schwingtür verbaut</a:t>
            </a:r>
            <a:r>
              <a:rPr lang="de-DE" sz="2700" b="1" dirty="0" smtClean="0"/>
              <a:t>.</a:t>
            </a:r>
            <a:br>
              <a:rPr lang="de-DE" sz="2700" b="1" dirty="0" smtClean="0"/>
            </a:br>
            <a:r>
              <a:rPr lang="de-DE" dirty="0"/>
              <a:t/>
            </a:r>
            <a:br>
              <a:rPr lang="de-DE" dirty="0"/>
            </a:br>
            <a:endParaRPr lang="de-DE" sz="2400" dirty="0"/>
          </a:p>
        </p:txBody>
      </p:sp>
      <p:pic>
        <p:nvPicPr>
          <p:cNvPr id="5" name="Inhaltsplatzhalt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2490456"/>
            <a:ext cx="5646053" cy="4367544"/>
          </a:xfrm>
        </p:spPr>
      </p:pic>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40684" y="2490456"/>
            <a:ext cx="6551316" cy="4367544"/>
          </a:xfrm>
        </p:spPr>
      </p:pic>
    </p:spTree>
    <p:extLst>
      <p:ext uri="{BB962C8B-B14F-4D97-AF65-F5344CB8AC3E}">
        <p14:creationId xmlns:p14="http://schemas.microsoft.com/office/powerpoint/2010/main" val="2243586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dirty="0"/>
          </a:p>
        </p:txBody>
      </p:sp>
      <p:sp>
        <p:nvSpPr>
          <p:cNvPr id="3" name="Untertitel 2"/>
          <p:cNvSpPr>
            <a:spLocks noGrp="1"/>
          </p:cNvSpPr>
          <p:nvPr>
            <p:ph type="subTitle" idx="1"/>
          </p:nvPr>
        </p:nvSpPr>
        <p:spPr/>
        <p:txBody>
          <a:bodyPr/>
          <a:lstStyle/>
          <a:p>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77858"/>
          </a:xfrm>
          <a:prstGeom prst="rect">
            <a:avLst/>
          </a:prstGeom>
        </p:spPr>
      </p:pic>
      <p:sp>
        <p:nvSpPr>
          <p:cNvPr id="5" name="Textfeld 4"/>
          <p:cNvSpPr txBox="1"/>
          <p:nvPr/>
        </p:nvSpPr>
        <p:spPr>
          <a:xfrm>
            <a:off x="1803689" y="0"/>
            <a:ext cx="9185563" cy="1200329"/>
          </a:xfrm>
          <a:prstGeom prst="rect">
            <a:avLst/>
          </a:prstGeom>
          <a:noFill/>
        </p:spPr>
        <p:txBody>
          <a:bodyPr wrap="square" rtlCol="0">
            <a:spAutoFit/>
          </a:bodyPr>
          <a:lstStyle/>
          <a:p>
            <a:r>
              <a:rPr lang="de-DE" sz="3600" b="1" dirty="0" smtClean="0">
                <a:solidFill>
                  <a:srgbClr val="C00000"/>
                </a:solidFill>
              </a:rPr>
              <a:t>Das erste serienmäßig gebaute Schlachtmobil von ROWA Stalleinrichtung Melle</a:t>
            </a:r>
            <a:endParaRPr lang="de-DE" sz="3600" b="1" dirty="0">
              <a:solidFill>
                <a:srgbClr val="C00000"/>
              </a:solidFill>
            </a:endParaRPr>
          </a:p>
        </p:txBody>
      </p:sp>
      <p:sp>
        <p:nvSpPr>
          <p:cNvPr id="6" name="Textfeld 5"/>
          <p:cNvSpPr txBox="1"/>
          <p:nvPr/>
        </p:nvSpPr>
        <p:spPr>
          <a:xfrm>
            <a:off x="1009650" y="6067425"/>
            <a:ext cx="5776518" cy="769441"/>
          </a:xfrm>
          <a:prstGeom prst="rect">
            <a:avLst/>
          </a:prstGeom>
          <a:noFill/>
        </p:spPr>
        <p:txBody>
          <a:bodyPr wrap="none" rtlCol="0">
            <a:spAutoFit/>
          </a:bodyPr>
          <a:lstStyle/>
          <a:p>
            <a:r>
              <a:rPr lang="de-DE" sz="4400" dirty="0" smtClean="0">
                <a:solidFill>
                  <a:srgbClr val="C00000"/>
                </a:solidFill>
              </a:rPr>
              <a:t>WWW.ROWA-MELLE.de </a:t>
            </a:r>
            <a:endParaRPr lang="de-DE" sz="4400" dirty="0">
              <a:solidFill>
                <a:srgbClr val="C00000"/>
              </a:solidFill>
            </a:endParaRPr>
          </a:p>
        </p:txBody>
      </p:sp>
    </p:spTree>
    <p:extLst>
      <p:ext uri="{BB962C8B-B14F-4D97-AF65-F5344CB8AC3E}">
        <p14:creationId xmlns:p14="http://schemas.microsoft.com/office/powerpoint/2010/main" val="23292314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2400" b="1" dirty="0"/>
              <a:t>Die beiden </a:t>
            </a:r>
            <a:r>
              <a:rPr lang="de-DE" sz="2400" b="1" dirty="0" err="1" smtClean="0"/>
              <a:t>Zerlegetische</a:t>
            </a:r>
            <a:r>
              <a:rPr lang="de-DE" sz="2400" b="1" smtClean="0"/>
              <a:t> </a:t>
            </a:r>
            <a:r>
              <a:rPr lang="de-DE" sz="2400" b="1" dirty="0"/>
              <a:t>mit PE Schneidbrettern </a:t>
            </a:r>
            <a:r>
              <a:rPr lang="de-DE" sz="2400" b="1"/>
              <a:t>und </a:t>
            </a:r>
            <a:r>
              <a:rPr lang="de-DE" sz="2400" b="1" smtClean="0"/>
              <a:t>Abläufen.</a:t>
            </a:r>
            <a:endParaRPr lang="de-DE" sz="2400" b="1" dirty="0"/>
          </a:p>
        </p:txBody>
      </p:sp>
      <p:pic>
        <p:nvPicPr>
          <p:cNvPr id="5" name="Inhaltsplatzhalt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 y="2307766"/>
            <a:ext cx="6203411" cy="4550234"/>
          </a:xfrm>
        </p:spPr>
      </p:pic>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00814" y="2306922"/>
            <a:ext cx="5991186" cy="4551077"/>
          </a:xfrm>
        </p:spPr>
      </p:pic>
    </p:spTree>
    <p:extLst>
      <p:ext uri="{BB962C8B-B14F-4D97-AF65-F5344CB8AC3E}">
        <p14:creationId xmlns:p14="http://schemas.microsoft.com/office/powerpoint/2010/main" val="24519633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sz="2400" b="1" dirty="0"/>
              <a:t>Abtropfwagen für das Schlachtgeflügel, für Hühner, Hähnchen, Enten, Gänse und Babyputen</a:t>
            </a:r>
            <a:r>
              <a:rPr lang="de-DE" sz="2400" b="1" dirty="0" smtClean="0"/>
              <a:t>.</a:t>
            </a:r>
            <a:br>
              <a:rPr lang="de-DE" sz="2400" b="1" dirty="0" smtClean="0"/>
            </a:br>
            <a:r>
              <a:rPr lang="de-DE" sz="2700" b="1" dirty="0"/>
              <a:t>Verbaut wurden auch Pevolon Lenkrollen mit 2 Bremsen zum Transport in die Kühlung.</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1" y="1859699"/>
            <a:ext cx="9202188" cy="4998301"/>
          </a:xfrm>
        </p:spPr>
      </p:pic>
    </p:spTree>
    <p:extLst>
      <p:ext uri="{BB962C8B-B14F-4D97-AF65-F5344CB8AC3E}">
        <p14:creationId xmlns:p14="http://schemas.microsoft.com/office/powerpoint/2010/main" val="4240338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8953" y="672696"/>
            <a:ext cx="10515600" cy="1325563"/>
          </a:xfrm>
        </p:spPr>
        <p:txBody>
          <a:bodyPr>
            <a:normAutofit fontScale="90000"/>
          </a:bodyPr>
          <a:lstStyle/>
          <a:p>
            <a:pPr algn="ctr"/>
            <a:r>
              <a:rPr lang="de-DE" sz="2700" b="1" dirty="0"/>
              <a:t>2 Leute können das Geflügelschlachtmobil bedienen und schaffen </a:t>
            </a:r>
            <a:r>
              <a:rPr lang="de-DE" sz="2700" b="1" dirty="0" smtClean="0"/>
              <a:t>so unter </a:t>
            </a:r>
            <a:r>
              <a:rPr lang="de-DE" sz="2700" b="1" dirty="0"/>
              <a:t>optimalen Bedingungen zwischen 300 und 500 </a:t>
            </a:r>
            <a:r>
              <a:rPr lang="de-DE" sz="2700" b="1" dirty="0" smtClean="0"/>
              <a:t>Hühner am Tag zu schlachten</a:t>
            </a:r>
            <a:r>
              <a:rPr lang="de-DE" sz="2400" dirty="0" smtClean="0"/>
              <a:t>.</a:t>
            </a:r>
            <a:r>
              <a:rPr lang="de-DE" dirty="0"/>
              <a:t/>
            </a:r>
            <a:br>
              <a:rPr lang="de-DE" dirty="0"/>
            </a:br>
            <a:endParaRPr lang="de-DE" sz="2400" dirty="0"/>
          </a:p>
        </p:txBody>
      </p:sp>
      <p:pic>
        <p:nvPicPr>
          <p:cNvPr id="5" name="Inhaltsplatzhalt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390470"/>
            <a:ext cx="6076753" cy="4467529"/>
          </a:xfrm>
        </p:spPr>
      </p:pic>
      <p:pic>
        <p:nvPicPr>
          <p:cNvPr id="6" name="Inhaltsplatzhalt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76753" y="2390470"/>
            <a:ext cx="6115247" cy="4467529"/>
          </a:xfrm>
        </p:spPr>
      </p:pic>
    </p:spTree>
    <p:extLst>
      <p:ext uri="{BB962C8B-B14F-4D97-AF65-F5344CB8AC3E}">
        <p14:creationId xmlns:p14="http://schemas.microsoft.com/office/powerpoint/2010/main" val="3272487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998162"/>
          </a:xfrm>
        </p:spPr>
        <p:txBody>
          <a:bodyPr>
            <a:normAutofit/>
          </a:bodyPr>
          <a:lstStyle/>
          <a:p>
            <a:pPr algn="ctr"/>
            <a:r>
              <a:rPr lang="de-DE" sz="2400" b="1" dirty="0"/>
              <a:t>Das Fahrzeug ist 6,00m lang, mit Zugdeichsel 7,30m</a:t>
            </a:r>
            <a:br>
              <a:rPr lang="de-DE" sz="2400" b="1" dirty="0"/>
            </a:br>
            <a:r>
              <a:rPr lang="de-DE" sz="2400" b="1" dirty="0"/>
              <a:t>Fahrzeugbreite 2,45m und eine Höhe von 3,20m</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1928" y="1432978"/>
            <a:ext cx="8137532" cy="5425022"/>
          </a:xfrm>
        </p:spPr>
      </p:pic>
    </p:spTree>
    <p:extLst>
      <p:ext uri="{BB962C8B-B14F-4D97-AF65-F5344CB8AC3E}">
        <p14:creationId xmlns:p14="http://schemas.microsoft.com/office/powerpoint/2010/main" val="18516735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77875" y="4589463"/>
            <a:ext cx="10515600" cy="1500187"/>
          </a:xfrm>
        </p:spPr>
        <p:txBody>
          <a:bodyPr>
            <a:normAutofit fontScale="92500" lnSpcReduction="20000"/>
          </a:bodyPr>
          <a:lstStyle/>
          <a:p>
            <a:endParaRPr lang="de-DE" b="1" dirty="0" smtClean="0">
              <a:solidFill>
                <a:schemeClr val="tx1"/>
              </a:solidFill>
            </a:endParaRPr>
          </a:p>
          <a:p>
            <a:r>
              <a:rPr lang="de-DE" b="1" dirty="0" smtClean="0">
                <a:solidFill>
                  <a:schemeClr val="tx1"/>
                </a:solidFill>
              </a:rPr>
              <a:t>Ein entsprechendes Angebot mit Preisen bekommen Sie gern auf Anfrage unter: </a:t>
            </a:r>
          </a:p>
          <a:p>
            <a:r>
              <a:rPr lang="de-DE" b="1" dirty="0" smtClean="0">
                <a:solidFill>
                  <a:schemeClr val="tx1"/>
                </a:solidFill>
                <a:hlinkClick r:id="rId2"/>
              </a:rPr>
              <a:t>info@rowa-melle.de</a:t>
            </a:r>
            <a:r>
              <a:rPr lang="de-DE" b="1" dirty="0" smtClean="0">
                <a:solidFill>
                  <a:schemeClr val="tx1"/>
                </a:solidFill>
              </a:rPr>
              <a:t> oder unter: +49 (0) 5422-926063 </a:t>
            </a:r>
          </a:p>
          <a:p>
            <a:r>
              <a:rPr lang="de-DE" b="1" dirty="0" smtClean="0">
                <a:solidFill>
                  <a:schemeClr val="tx1"/>
                </a:solidFill>
              </a:rPr>
              <a:t>Beste Grüße aus Melle. </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617" y="66675"/>
            <a:ext cx="5915573" cy="4752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35558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sz="2200" b="1" dirty="0" smtClean="0"/>
              <a:t>Mit </a:t>
            </a:r>
            <a:r>
              <a:rPr lang="de-DE" sz="2200" b="1" dirty="0"/>
              <a:t>dem Geflügelschlachtmobil möchten wir helfen dem ländlichen Raum </a:t>
            </a:r>
            <a:r>
              <a:rPr lang="de-DE" sz="2700" b="1" dirty="0"/>
              <a:t>Autonomie</a:t>
            </a:r>
            <a:r>
              <a:rPr lang="de-DE" sz="2200" b="1" dirty="0"/>
              <a:t> zurück zu geben.</a:t>
            </a:r>
            <a:r>
              <a:rPr lang="de-DE" dirty="0"/>
              <a:t/>
            </a:r>
            <a:br>
              <a:rPr lang="de-DE" dirty="0"/>
            </a:br>
            <a:endParaRPr lang="de-DE" dirty="0"/>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6824" y="830570"/>
            <a:ext cx="7005175" cy="4670117"/>
          </a:xfrm>
        </p:spPr>
      </p:pic>
      <p:sp>
        <p:nvSpPr>
          <p:cNvPr id="4" name="Textplatzhalter 3"/>
          <p:cNvSpPr>
            <a:spLocks noGrp="1"/>
          </p:cNvSpPr>
          <p:nvPr>
            <p:ph type="body" sz="half" idx="2"/>
          </p:nvPr>
        </p:nvSpPr>
        <p:spPr>
          <a:xfrm>
            <a:off x="839788" y="1819275"/>
            <a:ext cx="3817938" cy="4629150"/>
          </a:xfrm>
        </p:spPr>
        <p:txBody>
          <a:bodyPr>
            <a:normAutofit fontScale="92500"/>
          </a:bodyPr>
          <a:lstStyle/>
          <a:p>
            <a:pPr algn="ctr"/>
            <a:r>
              <a:rPr lang="de-DE" sz="1800" b="1" dirty="0"/>
              <a:t>Die Idee dahinter ist, den Erzeugern mit ihren Geflügeleinheiten die Möglichkeit zu geben, vor Ort zu schlachten und auf diese Weise dem Tierwohl besser entsprechen zu können.</a:t>
            </a:r>
            <a:br>
              <a:rPr lang="de-DE" sz="1800" b="1" dirty="0"/>
            </a:br>
            <a:r>
              <a:rPr lang="de-DE" sz="1800" b="1" dirty="0"/>
              <a:t>Unsere Idee: Erzeuger nutzen dieses Schlachtmobil in Eigenregie, oder über Maschinenringe mit eigenem Personal.</a:t>
            </a:r>
            <a:br>
              <a:rPr lang="de-DE" sz="1800" b="1" dirty="0"/>
            </a:br>
            <a:r>
              <a:rPr lang="de-DE" sz="1800" b="1" dirty="0"/>
              <a:t>Die Wertschöpfung würde im ländlichen Raum bleiben und der jeweilige Betrieb kann damit vor Ort seine Tiere (ohne Tiertransport) schlachten.</a:t>
            </a:r>
            <a:br>
              <a:rPr lang="de-DE" sz="1800" b="1" dirty="0"/>
            </a:br>
            <a:r>
              <a:rPr lang="de-DE" sz="1800" b="1" dirty="0"/>
              <a:t>Der Verbraucher erhält so die höchstmögliche Transparenz </a:t>
            </a:r>
            <a:r>
              <a:rPr lang="de-DE" sz="1800" b="1" dirty="0" smtClean="0"/>
              <a:t>gegenüber </a:t>
            </a:r>
            <a:r>
              <a:rPr lang="de-DE" sz="1800" b="1" dirty="0"/>
              <a:t>dem Landwirt</a:t>
            </a:r>
            <a:r>
              <a:rPr lang="de-DE" sz="1800" b="1" dirty="0" smtClean="0"/>
              <a:t>.</a:t>
            </a:r>
          </a:p>
          <a:p>
            <a:pPr algn="ctr"/>
            <a:r>
              <a:rPr lang="de-DE" sz="1800" b="1" dirty="0" smtClean="0"/>
              <a:t>Ein Video finden Sie unter: </a:t>
            </a:r>
          </a:p>
          <a:p>
            <a:pPr algn="ctr"/>
            <a:r>
              <a:rPr lang="de-DE" sz="1800" b="1" dirty="0" smtClean="0"/>
              <a:t>https://youtu.be/nkdOoZGkCpU</a:t>
            </a:r>
            <a:endParaRPr lang="de-DE" sz="1800" b="1" dirty="0"/>
          </a:p>
        </p:txBody>
      </p:sp>
    </p:spTree>
    <p:extLst>
      <p:ext uri="{BB962C8B-B14F-4D97-AF65-F5344CB8AC3E}">
        <p14:creationId xmlns:p14="http://schemas.microsoft.com/office/powerpoint/2010/main" val="1727781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de-DE" sz="2400" b="1" dirty="0" smtClean="0"/>
              <a:t>Ein SUV, </a:t>
            </a:r>
            <a:r>
              <a:rPr lang="de-DE" sz="2400" b="1" dirty="0"/>
              <a:t>um bequem von A nach B zu kommen ist ausreichend, das Geflügelschlachtmobil hat ein zulässiges Gesamtgewicht von 3000kg, das tatsächliche Gewicht liegt incl. der Schlachtanlage bei ca. 2400 </a:t>
            </a:r>
            <a:r>
              <a:rPr lang="de-DE" sz="2400" b="1" dirty="0" smtClean="0"/>
              <a:t>kg.</a:t>
            </a:r>
            <a:r>
              <a:rPr lang="de-DE" sz="2400" b="1" dirty="0"/>
              <a:t/>
            </a:r>
            <a:br>
              <a:rPr lang="de-DE" sz="2400" b="1" dirty="0"/>
            </a:br>
            <a:endParaRPr lang="de-DE" sz="2400" b="1"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9376" y="1825624"/>
            <a:ext cx="7090128" cy="5029461"/>
          </a:xfrm>
        </p:spPr>
      </p:pic>
    </p:spTree>
    <p:extLst>
      <p:ext uri="{BB962C8B-B14F-4D97-AF65-F5344CB8AC3E}">
        <p14:creationId xmlns:p14="http://schemas.microsoft.com/office/powerpoint/2010/main" val="4286468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2400" b="1" dirty="0"/>
              <a:t>Die zwei Achsen wurden extra weit auseinander </a:t>
            </a:r>
            <a:r>
              <a:rPr lang="de-DE" sz="2400" b="1" dirty="0" smtClean="0"/>
              <a:t>angeordnet, </a:t>
            </a:r>
            <a:r>
              <a:rPr lang="de-DE" sz="2400" b="1" dirty="0"/>
              <a:t>um die Fahrt auf der Autobahn oder Landstraße noch bequemer zu machen. So hat der Anhänger eine höhere Laufruhe</a:t>
            </a:r>
            <a:r>
              <a:rPr lang="de-DE" sz="2400" dirty="0"/>
              <a:t>.</a:t>
            </a:r>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3862" y="1825625"/>
            <a:ext cx="7555641" cy="5037094"/>
          </a:xfrm>
        </p:spPr>
      </p:pic>
    </p:spTree>
    <p:extLst>
      <p:ext uri="{BB962C8B-B14F-4D97-AF65-F5344CB8AC3E}">
        <p14:creationId xmlns:p14="http://schemas.microsoft.com/office/powerpoint/2010/main" val="3076395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2400" b="1" dirty="0" smtClean="0"/>
              <a:t>              </a:t>
            </a:r>
            <a:br>
              <a:rPr lang="de-DE" sz="2400" b="1" dirty="0" smtClean="0"/>
            </a:br>
            <a:r>
              <a:rPr lang="de-DE" sz="2400" b="1" dirty="0" smtClean="0"/>
              <a:t>                Sehr </a:t>
            </a:r>
            <a:r>
              <a:rPr lang="de-DE" sz="2400" b="1" dirty="0"/>
              <a:t>stabile Anhängevorrichtung mit </a:t>
            </a:r>
            <a:r>
              <a:rPr lang="de-DE" sz="2400" b="1" dirty="0" smtClean="0"/>
              <a:t>Antischlingerkupplung.</a:t>
            </a:r>
            <a:endParaRPr lang="de-DE" sz="2400" b="1"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0940" y="1825624"/>
            <a:ext cx="8704660" cy="5032375"/>
          </a:xfrm>
        </p:spPr>
      </p:pic>
    </p:spTree>
    <p:extLst>
      <p:ext uri="{BB962C8B-B14F-4D97-AF65-F5344CB8AC3E}">
        <p14:creationId xmlns:p14="http://schemas.microsoft.com/office/powerpoint/2010/main" val="2170257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sz="2700" b="1" dirty="0" smtClean="0"/>
              <a:t>Vier </a:t>
            </a:r>
            <a:r>
              <a:rPr lang="de-DE" sz="2700" b="1" dirty="0"/>
              <a:t>höhenverstellbare Stützen sorgen für einen festen und sicheren Stand beim Schlachten</a:t>
            </a:r>
            <a:r>
              <a:rPr lang="de-DE" sz="2700" b="1" dirty="0" smtClean="0"/>
              <a:t>.</a:t>
            </a:r>
            <a:br>
              <a:rPr lang="de-DE" sz="2700" b="1" dirty="0" smtClean="0"/>
            </a:br>
            <a:r>
              <a:rPr lang="de-DE" sz="2700" b="1" dirty="0" err="1" smtClean="0"/>
              <a:t>Safty</a:t>
            </a:r>
            <a:r>
              <a:rPr lang="de-DE" sz="2700" b="1" dirty="0" smtClean="0"/>
              <a:t> First, </a:t>
            </a:r>
            <a:r>
              <a:rPr lang="de-DE" sz="2700" b="1" dirty="0"/>
              <a:t>das Geflügelschlachtmobil hat rund herum LED-Beleuchtung.</a:t>
            </a:r>
            <a:r>
              <a:rPr lang="de-DE" dirty="0"/>
              <a:t/>
            </a:r>
            <a:br>
              <a:rPr lang="de-DE" dirty="0"/>
            </a:br>
            <a:endParaRPr lang="de-DE" dirty="0"/>
          </a:p>
        </p:txBody>
      </p:sp>
      <p:pic>
        <p:nvPicPr>
          <p:cNvPr id="5" name="Inhaltsplatzhalt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2408367"/>
            <a:ext cx="6093229" cy="4449633"/>
          </a:xfrm>
        </p:spPr>
      </p:pic>
      <p:pic>
        <p:nvPicPr>
          <p:cNvPr id="6" name="Inhaltsplatzhalt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93229" y="2408367"/>
            <a:ext cx="6098771" cy="4449633"/>
          </a:xfrm>
        </p:spPr>
      </p:pic>
    </p:spTree>
    <p:extLst>
      <p:ext uri="{BB962C8B-B14F-4D97-AF65-F5344CB8AC3E}">
        <p14:creationId xmlns:p14="http://schemas.microsoft.com/office/powerpoint/2010/main" val="1993017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2400" b="1" dirty="0" smtClean="0"/>
              <a:t>Der Eingangsbereich mit zwei herausziehbaren Treppen, eine Trennung zwischen 1 </a:t>
            </a:r>
            <a:r>
              <a:rPr lang="de-DE" sz="2400" b="1" dirty="0"/>
              <a:t>x Schwarzbereich, 1 x </a:t>
            </a:r>
            <a:r>
              <a:rPr lang="de-DE" sz="2400" b="1" dirty="0" smtClean="0"/>
              <a:t>Weißbereich.</a:t>
            </a:r>
            <a:br>
              <a:rPr lang="de-DE" sz="2400" b="1" dirty="0" smtClean="0"/>
            </a:br>
            <a:endParaRPr lang="de-DE" sz="2400" b="1"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52254"/>
            <a:ext cx="6159733" cy="4106488"/>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2026920"/>
            <a:ext cx="5608320" cy="4531822"/>
          </a:xfrm>
          <a:prstGeom prst="rect">
            <a:avLst/>
          </a:prstGeom>
        </p:spPr>
      </p:pic>
    </p:spTree>
    <p:extLst>
      <p:ext uri="{BB962C8B-B14F-4D97-AF65-F5344CB8AC3E}">
        <p14:creationId xmlns:p14="http://schemas.microsoft.com/office/powerpoint/2010/main" val="3751038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sz="2400" b="1" dirty="0" smtClean="0"/>
              <a:t>                        Extra </a:t>
            </a:r>
            <a:r>
              <a:rPr lang="de-DE" sz="2400" b="1" dirty="0"/>
              <a:t>Große Staukiste für zusätzliche Schlachtutensilien</a:t>
            </a:r>
            <a:r>
              <a:rPr lang="de-DE" sz="2400" b="1" dirty="0" smtClean="0"/>
              <a:t>.</a:t>
            </a:r>
            <a:br>
              <a:rPr lang="de-DE" sz="2400" b="1" dirty="0" smtClean="0"/>
            </a:br>
            <a:r>
              <a:rPr lang="de-DE" sz="2400" b="1" dirty="0" smtClean="0"/>
              <a:t>                        Verschieden </a:t>
            </a:r>
            <a:r>
              <a:rPr lang="de-DE" sz="2400" b="1" dirty="0"/>
              <a:t>große Schlachttrichter, Stromhandschuhe zum Betäuben </a:t>
            </a:r>
            <a:r>
              <a:rPr lang="de-DE" sz="2400" b="1" dirty="0" smtClean="0"/>
              <a:t>                                                                und </a:t>
            </a:r>
            <a:r>
              <a:rPr lang="de-DE" sz="2400" b="1" dirty="0"/>
              <a:t>Schlachtschürzen.</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48" y="2390819"/>
            <a:ext cx="6087752" cy="4467181"/>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90819"/>
            <a:ext cx="6096000" cy="4467181"/>
          </a:xfrm>
          <a:prstGeom prst="rect">
            <a:avLst/>
          </a:prstGeom>
        </p:spPr>
      </p:pic>
    </p:spTree>
    <p:extLst>
      <p:ext uri="{BB962C8B-B14F-4D97-AF65-F5344CB8AC3E}">
        <p14:creationId xmlns:p14="http://schemas.microsoft.com/office/powerpoint/2010/main" val="15183227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440</Words>
  <Application>Microsoft Office PowerPoint</Application>
  <PresentationFormat>Breitbild</PresentationFormat>
  <Paragraphs>36</Paragraphs>
  <Slides>24</Slides>
  <Notes>6</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24</vt:i4>
      </vt:variant>
    </vt:vector>
  </HeadingPairs>
  <TitlesOfParts>
    <vt:vector size="28" baseType="lpstr">
      <vt:lpstr>Arial</vt:lpstr>
      <vt:lpstr>Calibri</vt:lpstr>
      <vt:lpstr>Calibri Light</vt:lpstr>
      <vt:lpstr>Office</vt:lpstr>
      <vt:lpstr>PowerPoint-Präsentation</vt:lpstr>
      <vt:lpstr>PowerPoint-Präsentation</vt:lpstr>
      <vt:lpstr>Mit dem Geflügelschlachtmobil möchten wir helfen dem ländlichen Raum Autonomie zurück zu geben. </vt:lpstr>
      <vt:lpstr>Ein SUV, um bequem von A nach B zu kommen ist ausreichend, das Geflügelschlachtmobil hat ein zulässiges Gesamtgewicht von 3000kg, das tatsächliche Gewicht liegt incl. der Schlachtanlage bei ca. 2400 kg. </vt:lpstr>
      <vt:lpstr>Die zwei Achsen wurden extra weit auseinander angeordnet, um die Fahrt auf der Autobahn oder Landstraße noch bequemer zu machen. So hat der Anhänger eine höhere Laufruhe.</vt:lpstr>
      <vt:lpstr>                               Sehr stabile Anhängevorrichtung mit Antischlingerkupplung.</vt:lpstr>
      <vt:lpstr>Vier höhenverstellbare Stützen sorgen für einen festen und sicheren Stand beim Schlachten. Safty First, das Geflügelschlachtmobil hat rund herum LED-Beleuchtung. </vt:lpstr>
      <vt:lpstr>Der Eingangsbereich mit zwei herausziehbaren Treppen, eine Trennung zwischen 1 x Schwarzbereich, 1 x Weißbereich. </vt:lpstr>
      <vt:lpstr>                        Extra Große Staukiste für zusätzliche Schlachtutensilien.                         Verschieden große Schlachttrichter, Stromhandschuhe zum Betäuben                                                                 und Schlachtschürzen.</vt:lpstr>
      <vt:lpstr>Extra Wasserfilter um auch Brunnenwasser nutzen zu können sowie eine Druckfühler wurden verbaut. Dieser misst den Wasserdruck, ohne Druck, lassen sich Brühkessel und Durchlauferhitzer nicht einschalten und man verhindert so, dass die Maschinen beim vermeintlichen „trocken Laufen“ einen Defekt erleiden. Das Geflügelschlachtmobil benötigt 2 Kraftstromanschlüsse.</vt:lpstr>
      <vt:lpstr>Alle verbauten elektrischen Geräte sind einzeln abgesichert und haben die Schutzklasse IP 67. Auf beiden Arbeitsbereichen wurden noch extra 2 x 240 Volt Steckdosen verbaut, diesen sind zur freien Verfügung für den Betreiber. </vt:lpstr>
      <vt:lpstr>Dachfenster mit einer Dauerbelüftung wurden eingebaut, dies lassen sich auch noch  3 extra aufstellen, außerdem wurde ein Fliegengitter verbaut. 3 geruchsverschließbare Bodenabläufe sorgen dafür, dass das Abwasser schnelle und einfach ablaufen kann.  </vt:lpstr>
      <vt:lpstr>Ein 13 kW starker Wasserheizer (Boiler) sorgt für Temperatur an den berührungslosen Handwaschbecken. Lebensmittelwasserschläuche befinden sich in beiden Schlachtabteilen. Jeder der beiden 3m langen Schläuche hat auch eine Sprühdüse verbaut. Damit lässt sich das Geflügelschlachtmobil schnell und effizient reinigen.</vt:lpstr>
      <vt:lpstr>Die Edelstahl-Waschtische (für jeden Schlachtbereich ein eigenes) mit Seifen- und Desinfektionsspender, sowie einen integrierten Papiermülleimer. 4 große LED-Wannenleuchten sorgen für richtig Licht im Inneren, die Lampen haben selbstverständlich einen Splitterschutz.</vt:lpstr>
      <vt:lpstr>Das Betäubungsgerät entspricht den gesetzlichen Vorschriften, diesesModel hat eine Speicherkarte im Einsatz, ohne diese kann nicht betäubt werden. Hier wird das Betäuben aufgezeichnet. Das Schlachtrondel ist drehbar und die Trichter können ausgewechselt werden. Geschlachtet werden können: Hähnchen, Legehennen, leichte und schwere Gänse, Enten und auch mittelschwere Puten. Es werden drei vers. Größen von Schlachttrichtern mitgeliefert.</vt:lpstr>
      <vt:lpstr>Hier sehen wir den 150 Liter großen Brühkessel (6 kW) mit automatischer Wärmeregulierung, einen Heizkörperschutz, 60 Liter Wachseinsatz, dieser kann aber auch als Eisbecken verwendet werden. Das Ganze steht auf einem Untergestell. Brüh-Schöpfkelle aus V2A gehört auch dazu.</vt:lpstr>
      <vt:lpstr> Große Rupfmaschine mit einer extra Reihe an Rupffingern, das benötigt man bei Puten, hier wurde ein 1,5 kW Getriebemotor verbaut.   </vt:lpstr>
      <vt:lpstr>Rupfmaschine, Zerlegetisch mit Durchreiche und Edelstahl Waschtisch. Waschtisch mit Fußpedal im Einsatz.</vt:lpstr>
      <vt:lpstr>   Eine räumliche Trennung des Schwaz- und Weißbereiches mit einer Durchreiche. Um schnelle zwischen dem Schwarz- und Weißbereich wechseln zu können, wurde eine Schwingtür verbaut.  </vt:lpstr>
      <vt:lpstr>Die beiden Zerlegetische mit PE Schneidbrettern und Abläufen.</vt:lpstr>
      <vt:lpstr>Abtropfwagen für das Schlachtgeflügel, für Hühner, Hähnchen, Enten, Gänse und Babyputen. Verbaut wurden auch Pevolon Lenkrollen mit 2 Bremsen zum Transport in die Kühlung.</vt:lpstr>
      <vt:lpstr>2 Leute können das Geflügelschlachtmobil bedienen und schaffen so unter optimalen Bedingungen zwischen 300 und 500 Hühner am Tag zu schlachten. </vt:lpstr>
      <vt:lpstr>Das Fahrzeug ist 6,00m lang, mit Zugdeichsel 7,30m Fahrzeugbreite 2,45m und eine Höhe von 3,20m</vt:lpstr>
      <vt:lpstr>PowerPoint-Präsentation</vt:lpstr>
    </vt:vector>
  </TitlesOfParts>
  <Company>privat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Björn Militz</dc:creator>
  <cp:lastModifiedBy>Björn Militz</cp:lastModifiedBy>
  <cp:revision>28</cp:revision>
  <dcterms:created xsi:type="dcterms:W3CDTF">2020-03-23T08:08:11Z</dcterms:created>
  <dcterms:modified xsi:type="dcterms:W3CDTF">2020-12-03T11:59:36Z</dcterms:modified>
</cp:coreProperties>
</file>